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3.gif" ContentType="image/gif"/>
  <Override PartName="/ppt/media/image11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4.png" ContentType="image/png"/>
  <Override PartName="/ppt/media/image6.jpeg" ContentType="image/jpeg"/>
  <Override PartName="/ppt/media/image7.png" ContentType="image/png"/>
  <Override PartName="/ppt/media/image12.png" ContentType="image/png"/>
  <Override PartName="/ppt/media/image10.jpeg" ContentType="image/jpeg"/>
  <Override PartName="/ppt/media/image8.jpeg" ContentType="image/jpeg"/>
  <Override PartName="/ppt/media/image5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7D6AC4A-D19B-4D53-B1A4-4610FD40F417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110199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85720" y="3633480"/>
            <a:ext cx="110199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B195D69-3678-4786-A616-15B5C00DC40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268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85720" y="363348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2680" y="363348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AB90AB4-E39C-4F92-9633-2F4D2B9DA82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1720" y="85896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37720" y="85896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85720" y="363348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1720" y="363348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37720" y="363348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DB1C574-439A-4A91-BA1A-CA203A32C4FE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3B2324-B6E3-4D81-ABB5-7B697B894E3B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585720" y="858960"/>
            <a:ext cx="1101996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DE6F32-A150-4E80-92F7-4990CB6CB96A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1101996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5DBE97-FFE9-4F48-A9AF-DD4952B89173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537768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2680" y="858960"/>
            <a:ext cx="537768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CF5D66-87C5-414C-BA7A-E15E5352D446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9D0027-FD87-4216-A498-465BDFBEF653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10760" y="136800"/>
            <a:ext cx="11346120" cy="241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2A9D7AB-EF0D-42C0-A2ED-D889C13A429D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2680" y="858960"/>
            <a:ext cx="537768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85720" y="363348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6A6843-772A-4C2E-BFA3-21B58F7E64A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85720" y="858960"/>
            <a:ext cx="1101996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1204BF2-7E05-44E8-A943-BDB033BC3E4B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537768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268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232680" y="363348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1FE958-D682-4343-A267-F4CE3A69D422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23268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85720" y="3633480"/>
            <a:ext cx="110199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509E60-5D35-4474-AEA5-C7D034DB2C09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110199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85720" y="3633480"/>
            <a:ext cx="110199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864F19-E4BD-4C9B-B7D0-201AB5E8ADA3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3268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585720" y="363348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232680" y="363348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FC03FD-359D-42DA-B058-6446AA327C2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4311720" y="85896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/>
          </p:nvPr>
        </p:nvSpPr>
        <p:spPr>
          <a:xfrm>
            <a:off x="8037720" y="85896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/>
          </p:nvPr>
        </p:nvSpPr>
        <p:spPr>
          <a:xfrm>
            <a:off x="585720" y="363348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/>
          </p:nvPr>
        </p:nvSpPr>
        <p:spPr>
          <a:xfrm>
            <a:off x="4311720" y="363348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/>
          </p:nvPr>
        </p:nvSpPr>
        <p:spPr>
          <a:xfrm>
            <a:off x="8037720" y="3633480"/>
            <a:ext cx="35481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AC0A15-FA39-4EFC-AA2B-78F8A956F0B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1101996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0180F66-6E6E-472F-B325-29F036932294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537768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2680" y="858960"/>
            <a:ext cx="537768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B949BBE-CEDC-4F51-92C0-0327FB9E4323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C9340E-221B-4767-BADF-AB224ED8FF84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10760" y="136800"/>
            <a:ext cx="11346120" cy="2410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803BE7-8E7F-4D48-A1B2-C3BE72FF4C9C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2680" y="858960"/>
            <a:ext cx="537768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85720" y="363348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38A9707-F6E3-486D-9E77-1E6C12B55CB4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537768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268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2680" y="363348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AC4753B-DF48-4798-93D6-2D846C93BE0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8572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2680" y="858960"/>
            <a:ext cx="537768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85720" y="3633480"/>
            <a:ext cx="11019960" cy="253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521591A-E2FC-4881-ADFB-68169FCF84B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48"/>
          <p:cNvSpPr/>
          <p:nvPr/>
        </p:nvSpPr>
        <p:spPr>
          <a:xfrm>
            <a:off x="9144000" y="6435000"/>
            <a:ext cx="5302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0903E75A-1573-43F8-8F13-51484D6E5627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1" name="Google Shape;11;p48" descr=""/>
          <p:cNvPicPr/>
          <p:nvPr/>
        </p:nvPicPr>
        <p:blipFill>
          <a:blip r:embed="rId2"/>
          <a:stretch/>
        </p:blipFill>
        <p:spPr>
          <a:xfrm>
            <a:off x="9828000" y="6384960"/>
            <a:ext cx="1775520" cy="475560"/>
          </a:xfrm>
          <a:prstGeom prst="rect">
            <a:avLst/>
          </a:prstGeom>
          <a:ln w="0">
            <a:noFill/>
          </a:ln>
        </p:spPr>
      </p:pic>
      <p:sp>
        <p:nvSpPr>
          <p:cNvPr id="2" name="Google Shape;12;p48"/>
          <p:cNvSpPr/>
          <p:nvPr/>
        </p:nvSpPr>
        <p:spPr>
          <a:xfrm>
            <a:off x="410760" y="6366240"/>
            <a:ext cx="1136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fbfb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1"/>
          <p:cNvSpPr>
            <a:spLocks noGrp="1"/>
          </p:cNvSpPr>
          <p:nvPr>
            <p:ph type="body"/>
          </p:nvPr>
        </p:nvSpPr>
        <p:spPr>
          <a:xfrm>
            <a:off x="585720" y="858960"/>
            <a:ext cx="1101996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to edit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forma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Google Shape;23;p52"/>
          <p:cNvSpPr/>
          <p:nvPr/>
        </p:nvSpPr>
        <p:spPr>
          <a:xfrm>
            <a:off x="410760" y="657000"/>
            <a:ext cx="1136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fbfb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9144000" y="6440400"/>
            <a:ext cx="530280" cy="36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DB6317F2-A5E2-418D-B6A6-DDAC5CBC75C4}" type="slidenum"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0;p48"/>
          <p:cNvSpPr/>
          <p:nvPr/>
        </p:nvSpPr>
        <p:spPr>
          <a:xfrm>
            <a:off x="9144000" y="6435000"/>
            <a:ext cx="5302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16441CC-4531-437B-8C26-5A7175B1620C}" type="slidenum"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44" name="Google Shape;11;p48" descr=""/>
          <p:cNvPicPr/>
          <p:nvPr/>
        </p:nvPicPr>
        <p:blipFill>
          <a:blip r:embed="rId2"/>
          <a:stretch/>
        </p:blipFill>
        <p:spPr>
          <a:xfrm>
            <a:off x="9828000" y="6384960"/>
            <a:ext cx="1775520" cy="475560"/>
          </a:xfrm>
          <a:prstGeom prst="rect">
            <a:avLst/>
          </a:prstGeom>
          <a:ln w="0">
            <a:noFill/>
          </a:ln>
        </p:spPr>
      </p:pic>
      <p:sp>
        <p:nvSpPr>
          <p:cNvPr id="45" name="Google Shape;12;p48"/>
          <p:cNvSpPr/>
          <p:nvPr/>
        </p:nvSpPr>
        <p:spPr>
          <a:xfrm>
            <a:off x="410760" y="6366240"/>
            <a:ext cx="1136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fbfb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PlaceHolder 1"/>
          <p:cNvSpPr>
            <a:spLocks noGrp="1"/>
          </p:cNvSpPr>
          <p:nvPr>
            <p:ph type="body"/>
          </p:nvPr>
        </p:nvSpPr>
        <p:spPr>
          <a:xfrm>
            <a:off x="585720" y="858960"/>
            <a:ext cx="5399640" cy="288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Google Shape;56;p57"/>
          <p:cNvSpPr/>
          <p:nvPr/>
        </p:nvSpPr>
        <p:spPr>
          <a:xfrm>
            <a:off x="410760" y="657000"/>
            <a:ext cx="11369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fbfb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14320" y="858960"/>
            <a:ext cx="5399640" cy="288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sldNum" idx="2"/>
          </p:nvPr>
        </p:nvSpPr>
        <p:spPr>
          <a:xfrm>
            <a:off x="9144000" y="6440400"/>
            <a:ext cx="530280" cy="36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fld id="{C6BD4FC0-6D7C-4086-B6D1-31AA8AC75C4C}" type="slidenum"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51" name="Google Shape;59;p57"/>
          <p:cNvSpPr/>
          <p:nvPr/>
        </p:nvSpPr>
        <p:spPr>
          <a:xfrm>
            <a:off x="410760" y="6435000"/>
            <a:ext cx="3541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CR </a:t>
            </a:r>
            <a:r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RESE</a:t>
            </a:r>
            <a:r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ARCH </a:t>
            </a:r>
            <a:r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DRIVE</a:t>
            </a:r>
            <a:r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N </a:t>
            </a:r>
            <a:r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PROJ</a:t>
            </a:r>
            <a:r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ECT </a:t>
            </a:r>
            <a:r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SS </a:t>
            </a:r>
            <a:r>
              <a:rPr b="0" lang="en-US" sz="1200" spc="-1" strike="noStrike">
                <a:solidFill>
                  <a:srgbClr val="888888"/>
                </a:solidFill>
                <a:latin typeface="Arial"/>
                <a:ea typeface="Arial"/>
              </a:rPr>
              <a:t>2022</a:t>
            </a:r>
            <a:endParaRPr b="0" lang="en-US" sz="12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gif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/>
          </p:nvPr>
        </p:nvSpPr>
        <p:spPr>
          <a:xfrm>
            <a:off x="410760" y="797400"/>
            <a:ext cx="11346120" cy="1724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0152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ROS Visualization and Detection of 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Virtual Rebars using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152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Radar Scanner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152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oto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typ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ing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oje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ct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Google Shape;102;p1"/>
          <p:cNvSpPr/>
          <p:nvPr/>
        </p:nvSpPr>
        <p:spPr>
          <a:xfrm>
            <a:off x="259560" y="2415600"/>
            <a:ext cx="3908880" cy="20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100000"/>
              </a:lnSpc>
              <a:buNone/>
            </a:pP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Q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j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j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6222960" y="1674360"/>
            <a:ext cx="4172040" cy="4172040"/>
          </a:xfrm>
          <a:prstGeom prst="rect">
            <a:avLst/>
          </a:prstGeom>
          <a:ln w="0">
            <a:noFill/>
          </a:ln>
        </p:spPr>
      </p:pic>
      <p:pic>
        <p:nvPicPr>
          <p:cNvPr id="92" name="Picture 11" descr=""/>
          <p:cNvPicPr/>
          <p:nvPr/>
        </p:nvPicPr>
        <p:blipFill>
          <a:blip r:embed="rId2"/>
          <a:stretch/>
        </p:blipFill>
        <p:spPr>
          <a:xfrm>
            <a:off x="8529840" y="2661480"/>
            <a:ext cx="1290960" cy="34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"/>
          <p:cNvSpPr/>
          <p:nvPr/>
        </p:nvSpPr>
        <p:spPr>
          <a:xfrm rot="3807000">
            <a:off x="2030400" y="2888280"/>
            <a:ext cx="1421280" cy="269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atic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826800" y="914400"/>
            <a:ext cx="8289000" cy="548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1) Given points X</a:t>
            </a:r>
            <a:r>
              <a:rPr b="0" lang="en-US" sz="16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and X</a:t>
            </a:r>
            <a:r>
              <a:rPr b="0" lang="en-US" sz="16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2 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on line L with directional vector d</a:t>
            </a:r>
            <a:r>
              <a:rPr b="0" lang="en-US" sz="1600" spc="-1" strike="noStrike">
                <a:latin typeface="Arial"/>
                <a:ea typeface="Noto Sans CJK SC"/>
              </a:rPr>
              <a:t>=(𝑥</a:t>
            </a:r>
            <a:r>
              <a:rPr b="0" lang="en-US" sz="1600" spc="-1" strike="noStrike" baseline="-8000">
                <a:latin typeface="Arial"/>
                <a:ea typeface="Noto Sans CJK SC"/>
              </a:rPr>
              <a:t>2</a:t>
            </a:r>
            <a:r>
              <a:rPr b="0" lang="en-US" sz="1600" spc="-1" strike="noStrike">
                <a:latin typeface="Arial"/>
                <a:ea typeface="Noto Sans CJK SC"/>
              </a:rPr>
              <a:t>−𝑥</a:t>
            </a:r>
            <a:r>
              <a:rPr b="0" lang="en-US" sz="1600" spc="-1" strike="noStrike" baseline="-8000">
                <a:latin typeface="Arial"/>
                <a:ea typeface="Noto Sans CJK SC"/>
              </a:rPr>
              <a:t>1</a:t>
            </a:r>
            <a:r>
              <a:rPr b="0" lang="en-US" sz="1600" spc="-1" strike="noStrike">
                <a:latin typeface="Arial"/>
                <a:ea typeface="Noto Sans CJK SC"/>
              </a:rPr>
              <a:t>)⃑𝑖+(𝑦</a:t>
            </a:r>
            <a:r>
              <a:rPr b="0" lang="en-US" sz="1600" spc="-1" strike="noStrike" baseline="-8000">
                <a:latin typeface="Arial"/>
                <a:ea typeface="Noto Sans CJK SC"/>
              </a:rPr>
              <a:t>2</a:t>
            </a:r>
            <a:r>
              <a:rPr b="0" lang="en-US" sz="1600" spc="-1" strike="noStrike">
                <a:latin typeface="Arial"/>
                <a:ea typeface="Noto Sans CJK SC"/>
              </a:rPr>
              <a:t>−𝑦</a:t>
            </a:r>
            <a:r>
              <a:rPr b="0" lang="en-US" sz="1600" spc="-1" strike="noStrike" baseline="-8000">
                <a:latin typeface="Arial"/>
                <a:ea typeface="Noto Sans CJK SC"/>
              </a:rPr>
              <a:t>1</a:t>
            </a:r>
            <a:r>
              <a:rPr b="0" lang="en-US" sz="1600" spc="-1" strike="noStrike">
                <a:latin typeface="Arial"/>
                <a:ea typeface="Noto Sans CJK SC"/>
              </a:rPr>
              <a:t>)⃑𝑗+</a:t>
            </a:r>
            <a:r>
              <a:rPr b="0" lang="en-US" sz="1600" spc="-1" strike="noStrike">
                <a:latin typeface="Arial"/>
                <a:ea typeface="Noto Sans CJK SC"/>
              </a:rPr>
              <a:t>(𝑧</a:t>
            </a:r>
            <a:r>
              <a:rPr b="0" lang="en-US" sz="1600" spc="-1" strike="noStrike" baseline="-8000">
                <a:latin typeface="Arial"/>
                <a:ea typeface="Noto Sans CJK SC"/>
              </a:rPr>
              <a:t>2</a:t>
            </a:r>
            <a:r>
              <a:rPr b="0" lang="en-US" sz="1600" spc="-1" strike="noStrike">
                <a:latin typeface="Arial"/>
                <a:ea typeface="Noto Sans CJK SC"/>
              </a:rPr>
              <a:t>−𝑧</a:t>
            </a:r>
            <a:r>
              <a:rPr b="0" lang="en-US" sz="1600" spc="-1" strike="noStrike" baseline="-8000">
                <a:latin typeface="Arial"/>
                <a:ea typeface="Noto Sans CJK SC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)⃑𝑘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baseline="-8000">
                <a:solidFill>
                  <a:srgbClr val="000000"/>
                </a:solidFill>
                <a:latin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 flipV="1">
            <a:off x="1072800" y="2071800"/>
            <a:ext cx="2057400" cy="91440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"/>
          <p:cNvSpPr/>
          <p:nvPr/>
        </p:nvSpPr>
        <p:spPr>
          <a:xfrm>
            <a:off x="2809800" y="2093040"/>
            <a:ext cx="155520" cy="1555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1262160" y="2777400"/>
            <a:ext cx="155520" cy="1555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"/>
          <p:cNvSpPr txBox="1"/>
          <p:nvPr/>
        </p:nvSpPr>
        <p:spPr>
          <a:xfrm>
            <a:off x="1072800" y="24238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" name=""/>
          <p:cNvSpPr txBox="1"/>
          <p:nvPr/>
        </p:nvSpPr>
        <p:spPr>
          <a:xfrm>
            <a:off x="2611800" y="17614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1760760" y="21844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0" t="21732" r="0" b="19565"/>
          <a:stretch/>
        </p:blipFill>
        <p:spPr>
          <a:xfrm>
            <a:off x="5029200" y="1371600"/>
            <a:ext cx="5774760" cy="251460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rcRect l="33475" t="23059" r="10269" b="13602"/>
          <a:stretch/>
        </p:blipFill>
        <p:spPr>
          <a:xfrm>
            <a:off x="5486400" y="3729600"/>
            <a:ext cx="3970440" cy="251460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5726520" y="4073760"/>
            <a:ext cx="155520" cy="155520"/>
          </a:xfrm>
          <a:prstGeom prst="ellipse">
            <a:avLst/>
          </a:prstGeom>
          <a:solidFill>
            <a:srgbClr val="c9211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"/>
          <p:cNvSpPr/>
          <p:nvPr/>
        </p:nvSpPr>
        <p:spPr>
          <a:xfrm>
            <a:off x="5726880" y="5550120"/>
            <a:ext cx="155520" cy="155520"/>
          </a:xfrm>
          <a:prstGeom prst="ellipse">
            <a:avLst/>
          </a:prstGeom>
          <a:solidFill>
            <a:srgbClr val="c9211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"/>
          <p:cNvSpPr txBox="1"/>
          <p:nvPr/>
        </p:nvSpPr>
        <p:spPr>
          <a:xfrm>
            <a:off x="5943600" y="39970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"/>
          <p:cNvSpPr txBox="1"/>
          <p:nvPr/>
        </p:nvSpPr>
        <p:spPr>
          <a:xfrm>
            <a:off x="5943600" y="53686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 flipV="1">
            <a:off x="5797440" y="4738680"/>
            <a:ext cx="161280" cy="280080"/>
          </a:xfrm>
          <a:prstGeom prst="line">
            <a:avLst/>
          </a:prstGeom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>
            <a:off x="5645160" y="4744080"/>
            <a:ext cx="177120" cy="270360"/>
          </a:xfrm>
          <a:prstGeom prst="line">
            <a:avLst/>
          </a:prstGeom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"/>
          <p:cNvSpPr txBox="1"/>
          <p:nvPr/>
        </p:nvSpPr>
        <p:spPr>
          <a:xfrm>
            <a:off x="5180760" y="4632480"/>
            <a:ext cx="3290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2" dur="500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"/>
          <p:cNvSpPr/>
          <p:nvPr/>
        </p:nvSpPr>
        <p:spPr>
          <a:xfrm rot="3807000">
            <a:off x="2030400" y="2888280"/>
            <a:ext cx="1421280" cy="269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atic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330800" y="1274400"/>
            <a:ext cx="7719480" cy="375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2) Given a point X</a:t>
            </a:r>
            <a:r>
              <a:rPr b="0" lang="en-US" sz="1600" spc="-1" strike="noStrike" baseline="-8000">
                <a:solidFill>
                  <a:srgbClr val="000000"/>
                </a:solidFill>
                <a:latin typeface="Arial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in space,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/>
          <p:nvPr/>
        </p:nvSpPr>
        <p:spPr>
          <a:xfrm flipV="1">
            <a:off x="1072800" y="2071800"/>
            <a:ext cx="2057400" cy="91440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"/>
          <p:cNvSpPr/>
          <p:nvPr/>
        </p:nvSpPr>
        <p:spPr>
          <a:xfrm>
            <a:off x="2809800" y="2093040"/>
            <a:ext cx="155520" cy="1555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"/>
          <p:cNvSpPr/>
          <p:nvPr/>
        </p:nvSpPr>
        <p:spPr>
          <a:xfrm>
            <a:off x="1262160" y="2777400"/>
            <a:ext cx="155520" cy="1555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2990160" y="3605400"/>
            <a:ext cx="155520" cy="1555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"/>
          <p:cNvSpPr txBox="1"/>
          <p:nvPr/>
        </p:nvSpPr>
        <p:spPr>
          <a:xfrm>
            <a:off x="1072800" y="24238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9" name=""/>
          <p:cNvSpPr txBox="1"/>
          <p:nvPr/>
        </p:nvSpPr>
        <p:spPr>
          <a:xfrm>
            <a:off x="2611800" y="17614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3153600" y="33382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1760760" y="21844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rcRect l="0" t="0" r="16041" b="75824"/>
          <a:stretch/>
        </p:blipFill>
        <p:spPr>
          <a:xfrm>
            <a:off x="4251600" y="1896480"/>
            <a:ext cx="7178040" cy="1532520"/>
          </a:xfrm>
          <a:prstGeom prst="rect">
            <a:avLst/>
          </a:prstGeom>
          <a:ln w="0">
            <a:noFill/>
          </a:ln>
        </p:spPr>
      </p:pic>
      <p:sp>
        <p:nvSpPr>
          <p:cNvPr id="123" name=""/>
          <p:cNvSpPr txBox="1"/>
          <p:nvPr/>
        </p:nvSpPr>
        <p:spPr>
          <a:xfrm>
            <a:off x="5169960" y="45262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>
            <a:alphaModFix amt="50000"/>
          </a:blip>
          <a:srcRect l="54100" t="36392" r="12732" b="36934"/>
          <a:stretch/>
        </p:blipFill>
        <p:spPr>
          <a:xfrm>
            <a:off x="9466920" y="3430800"/>
            <a:ext cx="2444040" cy="1105560"/>
          </a:xfrm>
          <a:prstGeom prst="rect">
            <a:avLst/>
          </a:prstGeom>
          <a:ln w="0">
            <a:noFill/>
          </a:ln>
        </p:spPr>
      </p:pic>
      <p:sp>
        <p:nvSpPr>
          <p:cNvPr id="125" name=""/>
          <p:cNvSpPr txBox="1"/>
          <p:nvPr/>
        </p:nvSpPr>
        <p:spPr>
          <a:xfrm>
            <a:off x="10065960" y="45262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i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3"/>
          <a:srcRect l="54100" t="36392" r="12732" b="36934"/>
          <a:stretch/>
        </p:blipFill>
        <p:spPr>
          <a:xfrm>
            <a:off x="4642560" y="3430440"/>
            <a:ext cx="2444040" cy="1105560"/>
          </a:xfrm>
          <a:prstGeom prst="rect">
            <a:avLst/>
          </a:prstGeom>
          <a:ln w="0">
            <a:noFill/>
          </a:ln>
        </p:spPr>
      </p:pic>
      <p:sp>
        <p:nvSpPr>
          <p:cNvPr id="127" name=""/>
          <p:cNvSpPr/>
          <p:nvPr/>
        </p:nvSpPr>
        <p:spPr>
          <a:xfrm>
            <a:off x="5979600" y="4114800"/>
            <a:ext cx="3429000" cy="0"/>
          </a:xfrm>
          <a:prstGeom prst="line">
            <a:avLst/>
          </a:prstGeom>
          <a:ln w="38160">
            <a:solidFill>
              <a:srgbClr val="3465a4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1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4" dur="12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7" dur="125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0" dur="12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3" dur="125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6" dur="125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9" dur="125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rcRect l="36442" t="32205" r="12713" b="18078"/>
          <a:stretch/>
        </p:blipFill>
        <p:spPr>
          <a:xfrm>
            <a:off x="5005800" y="3280320"/>
            <a:ext cx="5257800" cy="2891880"/>
          </a:xfrm>
          <a:prstGeom prst="rect">
            <a:avLst/>
          </a:prstGeom>
          <a:ln w="0">
            <a:noFill/>
          </a:ln>
        </p:spPr>
      </p:pic>
      <p:sp>
        <p:nvSpPr>
          <p:cNvPr id="129" name=""/>
          <p:cNvSpPr/>
          <p:nvPr/>
        </p:nvSpPr>
        <p:spPr>
          <a:xfrm rot="3807000">
            <a:off x="2030400" y="2888280"/>
            <a:ext cx="1421280" cy="269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21600" y="0"/>
                </a:lnTo>
                <a:lnTo>
                  <a:pt x="162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hem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atic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330800" y="1274400"/>
            <a:ext cx="7719480" cy="375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Find the shortest distance D from the point X</a:t>
            </a:r>
            <a:r>
              <a:rPr b="0" lang="en-US" sz="1600" spc="-1" strike="noStrike" baseline="-8000">
                <a:solidFill>
                  <a:srgbClr val="000000"/>
                </a:solidFill>
                <a:latin typeface="Arial"/>
              </a:rPr>
              <a:t>0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to line 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 flipV="1">
            <a:off x="1072800" y="2071800"/>
            <a:ext cx="2057400" cy="91440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2809800" y="2093040"/>
            <a:ext cx="155520" cy="1555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"/>
          <p:cNvSpPr/>
          <p:nvPr/>
        </p:nvSpPr>
        <p:spPr>
          <a:xfrm>
            <a:off x="2311200" y="2469600"/>
            <a:ext cx="685800" cy="1143000"/>
          </a:xfrm>
          <a:prstGeom prst="line">
            <a:avLst/>
          </a:prstGeom>
          <a:ln w="29160">
            <a:solidFill>
              <a:srgbClr val="3465a4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"/>
          <p:cNvSpPr/>
          <p:nvPr/>
        </p:nvSpPr>
        <p:spPr>
          <a:xfrm>
            <a:off x="1262160" y="2777400"/>
            <a:ext cx="155520" cy="1555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"/>
          <p:cNvSpPr/>
          <p:nvPr/>
        </p:nvSpPr>
        <p:spPr>
          <a:xfrm>
            <a:off x="2990160" y="3605400"/>
            <a:ext cx="155520" cy="155520"/>
          </a:xfrm>
          <a:prstGeom prst="ellipse">
            <a:avLst/>
          </a:prstGeom>
          <a:solidFill>
            <a:srgbClr val="0000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"/>
          <p:cNvSpPr txBox="1"/>
          <p:nvPr/>
        </p:nvSpPr>
        <p:spPr>
          <a:xfrm>
            <a:off x="1072800" y="24238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8" name=""/>
          <p:cNvSpPr txBox="1"/>
          <p:nvPr/>
        </p:nvSpPr>
        <p:spPr>
          <a:xfrm>
            <a:off x="2611800" y="17614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"/>
          <p:cNvSpPr txBox="1"/>
          <p:nvPr/>
        </p:nvSpPr>
        <p:spPr>
          <a:xfrm>
            <a:off x="2732400" y="27604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"/>
          <p:cNvSpPr txBox="1"/>
          <p:nvPr/>
        </p:nvSpPr>
        <p:spPr>
          <a:xfrm>
            <a:off x="3153600" y="33382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8000">
                <a:latin typeface="Arial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" name=""/>
          <p:cNvSpPr txBox="1"/>
          <p:nvPr/>
        </p:nvSpPr>
        <p:spPr>
          <a:xfrm>
            <a:off x="1760760" y="2184480"/>
            <a:ext cx="685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rcRect l="0" t="16412" r="0" b="23272"/>
          <a:stretch/>
        </p:blipFill>
        <p:spPr>
          <a:xfrm>
            <a:off x="6123600" y="1625400"/>
            <a:ext cx="2971800" cy="1803240"/>
          </a:xfrm>
          <a:prstGeom prst="rect">
            <a:avLst/>
          </a:prstGeom>
          <a:ln w="0">
            <a:noFill/>
          </a:ln>
        </p:spPr>
      </p:pic>
      <p:sp>
        <p:nvSpPr>
          <p:cNvPr id="143" name=""/>
          <p:cNvSpPr/>
          <p:nvPr/>
        </p:nvSpPr>
        <p:spPr>
          <a:xfrm>
            <a:off x="7772400" y="4307400"/>
            <a:ext cx="228600" cy="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"/>
          <p:cNvSpPr/>
          <p:nvPr/>
        </p:nvSpPr>
        <p:spPr>
          <a:xfrm>
            <a:off x="7772400" y="4307400"/>
            <a:ext cx="228960" cy="10800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"/>
          <p:cNvSpPr/>
          <p:nvPr/>
        </p:nvSpPr>
        <p:spPr>
          <a:xfrm flipV="1">
            <a:off x="7772400" y="4091400"/>
            <a:ext cx="228960" cy="21600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"/>
          <p:cNvSpPr txBox="1"/>
          <p:nvPr/>
        </p:nvSpPr>
        <p:spPr>
          <a:xfrm>
            <a:off x="9144000" y="2510640"/>
            <a:ext cx="1962360" cy="81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Arial"/>
              </a:rPr>
              <a:t>wher</a:t>
            </a:r>
            <a:r>
              <a:rPr b="0" lang="en-US" sz="1600" spc="-1" strike="noStrike">
                <a:latin typeface="Arial"/>
              </a:rPr>
              <a:t>e A = </a:t>
            </a:r>
            <a:r>
              <a:rPr b="0" lang="en-US" sz="1600" spc="-1" strike="noStrike">
                <a:latin typeface="Arial"/>
              </a:rPr>
              <a:t>X</a:t>
            </a:r>
            <a:r>
              <a:rPr b="0" lang="en-US" sz="1600" spc="-1" strike="noStrike" baseline="-8000">
                <a:latin typeface="Arial"/>
              </a:rPr>
              <a:t>1</a:t>
            </a:r>
            <a:endParaRPr b="0" lang="en-US" sz="1600" spc="-1" strike="noStrike">
              <a:latin typeface="Arial"/>
            </a:endParaRPr>
          </a:p>
          <a:p>
            <a:r>
              <a:rPr b="0" lang="en-US" sz="1600" spc="-1" strike="noStrike">
                <a:latin typeface="Arial"/>
              </a:rPr>
              <a:t>   </a:t>
            </a:r>
            <a:r>
              <a:rPr b="0" lang="en-US" sz="1600" spc="-1" strike="noStrike">
                <a:latin typeface="Arial"/>
              </a:rPr>
              <a:t>And </a:t>
            </a:r>
            <a:r>
              <a:rPr b="0" lang="en-US" sz="1600" spc="-1" strike="noStrike">
                <a:latin typeface="Arial"/>
              </a:rPr>
              <a:t>P = </a:t>
            </a:r>
            <a:r>
              <a:rPr b="0" lang="en-US" sz="1600" spc="-1" strike="noStrike">
                <a:latin typeface="Arial"/>
              </a:rPr>
              <a:t>X</a:t>
            </a:r>
            <a:r>
              <a:rPr b="0" lang="en-US" sz="1600" spc="-1" strike="noStrike" baseline="-8000">
                <a:latin typeface="Arial"/>
              </a:rPr>
              <a:t>0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0" dur="indefinite" restart="never" nodeType="tmRoot">
          <p:childTnLst>
            <p:seq>
              <p:cTn id="101" dur="indefinite" nodeType="mainSeq">
                <p:childTnLst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0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0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3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Distance_Calc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ulator.py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685800" y="1045800"/>
            <a:ext cx="11430000" cy="444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5000"/>
              </a:lnSpc>
              <a:spcBef>
                <a:spcPts val="1417"/>
              </a:spcBef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line_points </a:t>
            </a:r>
            <a:r>
              <a:rPr b="0" lang="en-US" sz="1600" spc="-1" strike="noStrike">
                <a:solidFill>
                  <a:srgbClr val="333333"/>
                </a:solidFill>
                <a:latin typeface="Arial"/>
              </a:rPr>
              <a:t>=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 [[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3.6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0.0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0.5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], [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3.6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1.0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0.5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], [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3.6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0" lang="en-US" sz="1600" spc="-1" strike="noStrike">
                <a:solidFill>
                  <a:srgbClr val="333333"/>
                </a:solidFill>
                <a:latin typeface="Arial"/>
              </a:rPr>
              <a:t>-</a:t>
            </a:r>
            <a:r>
              <a:rPr b="1" lang="en-US" sz="1600" spc="-1" strike="noStrike">
                <a:solidFill>
                  <a:srgbClr val="0000dd"/>
                </a:solidFill>
                <a:latin typeface="Arial"/>
              </a:rPr>
              <a:t>1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, 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0.5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]]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600" spc="-1" strike="noStrike">
                <a:latin typeface="Arial"/>
              </a:rPr>
              <a:t>line_directions </a:t>
            </a:r>
            <a:r>
              <a:rPr b="0" lang="en-US" sz="1600" spc="-1" strike="noStrike">
                <a:solidFill>
                  <a:srgbClr val="333333"/>
                </a:solidFill>
                <a:latin typeface="Arial"/>
              </a:rPr>
              <a:t>=</a:t>
            </a:r>
            <a:r>
              <a:rPr b="0" lang="en-US" sz="1600" spc="-1" strike="noStrike">
                <a:latin typeface="Arial"/>
              </a:rPr>
              <a:t> [[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0.000001</a:t>
            </a:r>
            <a:r>
              <a:rPr b="0" lang="en-US" sz="1600" spc="-1" strike="noStrike">
                <a:latin typeface="Arial"/>
              </a:rPr>
              <a:t>, 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0.000001</a:t>
            </a:r>
            <a:r>
              <a:rPr b="0" lang="en-US" sz="1600" spc="-1" strike="noStrike">
                <a:latin typeface="Arial"/>
              </a:rPr>
              <a:t>, </a:t>
            </a:r>
            <a:r>
              <a:rPr b="1" lang="en-US" sz="1600" spc="-1" strike="noStrike">
                <a:solidFill>
                  <a:srgbClr val="0000dd"/>
                </a:solidFill>
                <a:latin typeface="Arial"/>
              </a:rPr>
              <a:t>1</a:t>
            </a:r>
            <a:r>
              <a:rPr b="0" lang="en-US" sz="1600" spc="-1" strike="noStrike">
                <a:latin typeface="Arial"/>
              </a:rPr>
              <a:t>], [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0.000001</a:t>
            </a:r>
            <a:r>
              <a:rPr b="0" lang="en-US" sz="1600" spc="-1" strike="noStrike">
                <a:latin typeface="Arial"/>
              </a:rPr>
              <a:t>, 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0.000001</a:t>
            </a:r>
            <a:r>
              <a:rPr b="0" lang="en-US" sz="1600" spc="-1" strike="noStrike">
                <a:latin typeface="Arial"/>
              </a:rPr>
              <a:t>, </a:t>
            </a:r>
            <a:r>
              <a:rPr b="1" lang="en-US" sz="1600" spc="-1" strike="noStrike">
                <a:solidFill>
                  <a:srgbClr val="0000dd"/>
                </a:solidFill>
                <a:latin typeface="Arial"/>
              </a:rPr>
              <a:t>1</a:t>
            </a:r>
            <a:r>
              <a:rPr b="0" lang="en-US" sz="1600" spc="-1" strike="noStrike">
                <a:latin typeface="Arial"/>
              </a:rPr>
              <a:t>], [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0.000001</a:t>
            </a:r>
            <a:r>
              <a:rPr b="0" lang="en-US" sz="1600" spc="-1" strike="noStrike">
                <a:latin typeface="Arial"/>
              </a:rPr>
              <a:t>, </a:t>
            </a:r>
            <a:r>
              <a:rPr b="1" lang="en-US" sz="1600" spc="-1" strike="noStrike">
                <a:solidFill>
                  <a:srgbClr val="6600ee"/>
                </a:solidFill>
                <a:latin typeface="Arial"/>
              </a:rPr>
              <a:t>0.000001</a:t>
            </a:r>
            <a:r>
              <a:rPr b="0" lang="en-US" sz="1600" spc="-1" strike="noStrike">
                <a:latin typeface="Arial"/>
              </a:rPr>
              <a:t>, </a:t>
            </a:r>
            <a:r>
              <a:rPr b="1" lang="en-US" sz="1600" spc="-1" strike="noStrike">
                <a:solidFill>
                  <a:srgbClr val="0000dd"/>
                </a:solidFill>
                <a:latin typeface="Arial"/>
              </a:rPr>
              <a:t>1</a:t>
            </a:r>
            <a:r>
              <a:rPr b="0" lang="en-US" sz="1600" spc="-1" strike="noStrike">
                <a:latin typeface="Arial"/>
              </a:rPr>
              <a:t>]]</a:t>
            </a:r>
            <a:endParaRPr b="0" lang="en-US" sz="16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endParaRPr b="0" lang="en-US" sz="16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endParaRPr b="0" lang="en-US" sz="16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400" spc="-1" strike="noStrike">
                <a:latin typeface="Liberation Mono;Courier New"/>
              </a:rPr>
              <a:t>transform 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=</a:t>
            </a:r>
            <a:r>
              <a:rPr b="0" lang="en-US" sz="1400" spc="-1" strike="noStrike">
                <a:latin typeface="Liberation Mono;Courier New"/>
              </a:rPr>
              <a:t> </a:t>
            </a:r>
            <a:r>
              <a:rPr b="0" lang="en-US" sz="1400" spc="-1" strike="noStrike">
                <a:solidFill>
                  <a:srgbClr val="007020"/>
                </a:solidFill>
                <a:latin typeface="Liberation Mono;Courier New"/>
              </a:rPr>
              <a:t>self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tf_buffer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lookup_transform("odom","head", </a:t>
            </a:r>
            <a:r>
              <a:rPr b="0" lang="en-US" sz="1400" spc="-1" strike="noStrike">
                <a:latin typeface="Liberation Mono;Courier New"/>
              </a:rPr>
              <a:t>rclpy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time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Time())</a:t>
            </a:r>
            <a:endParaRPr b="0" lang="en-US" sz="14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400" spc="-1" strike="noStrike">
                <a:latin typeface="Liberation Mono;Courier New"/>
              </a:rPr>
              <a:t>            </a:t>
            </a:r>
            <a:r>
              <a:rPr b="0" lang="en-US" sz="1400" spc="-1" strike="noStrike">
                <a:latin typeface="Liberation Mono;Courier New"/>
              </a:rPr>
              <a:t>x 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=</a:t>
            </a:r>
            <a:r>
              <a:rPr b="0" lang="en-US" sz="1400" spc="-1" strike="noStrike">
                <a:latin typeface="Liberation Mono;Courier New"/>
              </a:rPr>
              <a:t> transform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transform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translation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x</a:t>
            </a:r>
            <a:endParaRPr b="0" lang="en-US" sz="14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400" spc="-1" strike="noStrike">
                <a:latin typeface="Liberation Mono;Courier New"/>
              </a:rPr>
              <a:t>            </a:t>
            </a:r>
            <a:r>
              <a:rPr b="0" lang="en-US" sz="1400" spc="-1" strike="noStrike">
                <a:latin typeface="Liberation Mono;Courier New"/>
              </a:rPr>
              <a:t>y 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=</a:t>
            </a:r>
            <a:r>
              <a:rPr b="0" lang="en-US" sz="1400" spc="-1" strike="noStrike">
                <a:latin typeface="Liberation Mono;Courier New"/>
              </a:rPr>
              <a:t> transform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transform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translation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y</a:t>
            </a:r>
            <a:endParaRPr b="0" lang="en-US" sz="14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400" spc="-1" strike="noStrike">
                <a:latin typeface="Liberation Mono;Courier New"/>
              </a:rPr>
              <a:t>            </a:t>
            </a:r>
            <a:r>
              <a:rPr b="0" lang="en-US" sz="1400" spc="-1" strike="noStrike">
                <a:latin typeface="Liberation Mono;Courier New"/>
              </a:rPr>
              <a:t>z 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=</a:t>
            </a:r>
            <a:r>
              <a:rPr b="0" lang="en-US" sz="1400" spc="-1" strike="noStrike">
                <a:latin typeface="Liberation Mono;Courier New"/>
              </a:rPr>
              <a:t> transform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transform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translation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400" spc="-1" strike="noStrike">
                <a:latin typeface="Liberation Mono;Courier New"/>
              </a:rPr>
              <a:t>z</a:t>
            </a:r>
            <a:endParaRPr b="0" lang="en-US" sz="14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endParaRPr b="0" lang="en-US" sz="14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endParaRPr b="0" lang="en-US" sz="14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r>
              <a:rPr b="1" lang="en-US" sz="1400" spc="-1" strike="noStrike">
                <a:solidFill>
                  <a:srgbClr val="008800"/>
                </a:solidFill>
                <a:latin typeface="Liberation Mono;Courier New"/>
              </a:rPr>
              <a:t>for</a:t>
            </a:r>
            <a:r>
              <a:rPr b="0" lang="en-US" sz="1400" spc="-1" strike="noStrike">
                <a:latin typeface="Liberation Mono;Courier New"/>
              </a:rPr>
              <a:t> i </a:t>
            </a:r>
            <a:r>
              <a:rPr b="1" lang="en-US" sz="1400" spc="-1" strike="noStrike">
                <a:solidFill>
                  <a:srgbClr val="000000"/>
                </a:solidFill>
                <a:latin typeface="Liberation Mono;Courier New"/>
              </a:rPr>
              <a:t>in</a:t>
            </a:r>
            <a:r>
              <a:rPr b="0" lang="en-US" sz="1400" spc="-1" strike="noStrike">
                <a:latin typeface="Liberation Mono;Courier New"/>
              </a:rPr>
              <a:t> </a:t>
            </a:r>
            <a:r>
              <a:rPr b="0" lang="en-US" sz="1400" spc="-1" strike="noStrike">
                <a:solidFill>
                  <a:srgbClr val="007020"/>
                </a:solidFill>
                <a:latin typeface="Liberation Mono;Courier New"/>
              </a:rPr>
              <a:t>range</a:t>
            </a:r>
            <a:r>
              <a:rPr b="0" lang="en-US" sz="1400" spc="-1" strike="noStrike">
                <a:latin typeface="Liberation Mono;Courier New"/>
              </a:rPr>
              <a:t>(</a:t>
            </a:r>
            <a:r>
              <a:rPr b="1" lang="en-US" sz="1400" spc="-1" strike="noStrike">
                <a:solidFill>
                  <a:srgbClr val="0000dd"/>
                </a:solidFill>
                <a:latin typeface="Liberation Mono;Courier New"/>
              </a:rPr>
              <a:t>3</a:t>
            </a:r>
            <a:r>
              <a:rPr b="0" lang="en-US" sz="1400" spc="-1" strike="noStrike">
                <a:latin typeface="Liberation Mono;Courier New"/>
              </a:rPr>
              <a:t>):</a:t>
            </a:r>
            <a:endParaRPr b="0" lang="en-US" sz="14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400" spc="-1" strike="noStrike">
                <a:latin typeface="Liberation Mono;Courier New"/>
              </a:rPr>
              <a:t>                </a:t>
            </a:r>
            <a:r>
              <a:rPr b="0" lang="en-US" sz="1400" spc="-1" strike="noStrike">
                <a:latin typeface="Liberation Mono;Courier New"/>
              </a:rPr>
              <a:t>line_point 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=</a:t>
            </a:r>
            <a:r>
              <a:rPr b="0" lang="en-US" sz="1400" spc="-1" strike="noStrike">
                <a:latin typeface="Liberation Mono;Courier New"/>
              </a:rPr>
              <a:t> line_points[i]</a:t>
            </a:r>
            <a:endParaRPr b="0" lang="en-US" sz="14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400" spc="-1" strike="noStrike">
                <a:latin typeface="Liberation Mono;Courier New"/>
              </a:rPr>
              <a:t>                </a:t>
            </a:r>
            <a:r>
              <a:rPr b="0" lang="en-US" sz="1400" spc="-1" strike="noStrike">
                <a:latin typeface="Liberation Mono;Courier New"/>
              </a:rPr>
              <a:t>line_direction </a:t>
            </a:r>
            <a:r>
              <a:rPr b="0" lang="en-US" sz="1400" spc="-1" strike="noStrike">
                <a:solidFill>
                  <a:srgbClr val="333333"/>
                </a:solidFill>
                <a:latin typeface="Liberation Mono;Courier New"/>
              </a:rPr>
              <a:t>=</a:t>
            </a:r>
            <a:r>
              <a:rPr b="0" lang="en-US" sz="1400" spc="-1" strike="noStrike">
                <a:latin typeface="Liberation Mono;Courier New"/>
              </a:rPr>
              <a:t> line_directions[i]</a:t>
            </a:r>
            <a:endParaRPr b="0" lang="en-US" sz="14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400" spc="-1" strike="noStrike">
                <a:latin typeface="Liberation Mono;Courier New"/>
              </a:rPr>
              <a:t>                </a:t>
            </a:r>
            <a:r>
              <a:rPr b="1" lang="en-US" sz="1400" spc="-1" strike="noStrike">
                <a:latin typeface="Liberation Mono;Courier New"/>
              </a:rPr>
              <a:t>distance </a:t>
            </a:r>
            <a:r>
              <a:rPr b="1" lang="en-US" sz="1400" spc="-1" strike="noStrike">
                <a:solidFill>
                  <a:srgbClr val="333333"/>
                </a:solidFill>
                <a:latin typeface="Liberation Mono;Courier New"/>
              </a:rPr>
              <a:t>=</a:t>
            </a:r>
            <a:r>
              <a:rPr b="1" lang="en-US" sz="1400" spc="-1" strike="noStrike">
                <a:latin typeface="Liberation Mono;Courier New"/>
              </a:rPr>
              <a:t> sqrt(</a:t>
            </a:r>
            <a:r>
              <a:rPr b="1" lang="en-US" sz="1400" spc="-1" strike="noStrike">
                <a:solidFill>
                  <a:srgbClr val="007020"/>
                </a:solidFill>
                <a:latin typeface="Liberation Mono;Courier New"/>
              </a:rPr>
              <a:t>sum</a:t>
            </a:r>
            <a:r>
              <a:rPr b="1" lang="en-US" sz="1400" spc="-1" strike="noStrike">
                <a:latin typeface="Liberation Mono;Courier New"/>
              </a:rPr>
              <a:t>([(point[i] </a:t>
            </a:r>
            <a:r>
              <a:rPr b="1" lang="en-US" sz="1400" spc="-1" strike="noStrike">
                <a:solidFill>
                  <a:srgbClr val="333333"/>
                </a:solidFill>
                <a:latin typeface="Liberation Mono;Courier New"/>
              </a:rPr>
              <a:t>-</a:t>
            </a:r>
            <a:r>
              <a:rPr b="1" lang="en-US" sz="1400" spc="-1" strike="noStrike">
                <a:latin typeface="Liberation Mono;Courier New"/>
              </a:rPr>
              <a:t> line_point[i])</a:t>
            </a:r>
            <a:r>
              <a:rPr b="1" lang="en-US" sz="1400" spc="-1" strike="noStrike">
                <a:solidFill>
                  <a:srgbClr val="333333"/>
                </a:solidFill>
                <a:latin typeface="Liberation Mono;Courier New"/>
              </a:rPr>
              <a:t>**</a:t>
            </a:r>
            <a:r>
              <a:rPr b="1" lang="en-US" sz="1400" spc="-1" strike="noStrike">
                <a:solidFill>
                  <a:srgbClr val="0000dd"/>
                </a:solidFill>
                <a:latin typeface="Liberation Mono;Courier New"/>
              </a:rPr>
              <a:t>2</a:t>
            </a:r>
            <a:r>
              <a:rPr b="1" lang="en-US" sz="1400" spc="-1" strike="noStrike">
                <a:latin typeface="Liberation Mono;Courier New"/>
              </a:rPr>
              <a:t> </a:t>
            </a:r>
            <a:r>
              <a:rPr b="1" lang="en-US" sz="1400" spc="-1" strike="noStrike">
                <a:solidFill>
                  <a:srgbClr val="008800"/>
                </a:solidFill>
                <a:latin typeface="Liberation Mono;Courier New"/>
              </a:rPr>
              <a:t>for</a:t>
            </a:r>
            <a:r>
              <a:rPr b="1" lang="en-US" sz="1400" spc="-1" strike="noStrike">
                <a:latin typeface="Liberation Mono;Courier New"/>
              </a:rPr>
              <a:t> i </a:t>
            </a:r>
            <a:r>
              <a:rPr b="1" lang="en-US" sz="1400" spc="-1" strike="noStrike">
                <a:solidFill>
                  <a:srgbClr val="000000"/>
                </a:solidFill>
                <a:latin typeface="Liberation Mono;Courier New"/>
              </a:rPr>
              <a:t>in</a:t>
            </a:r>
            <a:r>
              <a:rPr b="1" lang="en-US" sz="1400" spc="-1" strike="noStrike">
                <a:latin typeface="Liberation Mono;Courier New"/>
              </a:rPr>
              <a:t> </a:t>
            </a:r>
            <a:r>
              <a:rPr b="1" lang="en-US" sz="1400" spc="-1" strike="noStrike">
                <a:solidFill>
                  <a:srgbClr val="007020"/>
                </a:solidFill>
                <a:latin typeface="Liberation Mono;Courier New"/>
              </a:rPr>
              <a:t>range</a:t>
            </a:r>
            <a:r>
              <a:rPr b="1" lang="en-US" sz="1400" spc="-1" strike="noStrike">
                <a:latin typeface="Liberation Mono;Courier New"/>
              </a:rPr>
              <a:t>(</a:t>
            </a:r>
            <a:r>
              <a:rPr b="1" lang="en-US" sz="1400" spc="-1" strike="noStrike">
                <a:solidFill>
                  <a:srgbClr val="0000dd"/>
                </a:solidFill>
                <a:latin typeface="Liberation Mono;Courier New"/>
              </a:rPr>
              <a:t>3</a:t>
            </a:r>
            <a:r>
              <a:rPr b="1" lang="en-US" sz="1400" spc="-1" strike="noStrike">
                <a:latin typeface="Liberation Mono;Courier New"/>
              </a:rPr>
              <a:t>)]) </a:t>
            </a:r>
            <a:r>
              <a:rPr b="1" lang="en-US" sz="1400" spc="-1" strike="noStrike">
                <a:solidFill>
                  <a:srgbClr val="333333"/>
                </a:solidFill>
                <a:latin typeface="Liberation Mono;Courier New"/>
              </a:rPr>
              <a:t>-</a:t>
            </a:r>
            <a:r>
              <a:rPr b="1" lang="en-US" sz="1400" spc="-1" strike="noStrike">
                <a:latin typeface="Liberation Mono;Courier New"/>
              </a:rPr>
              <a:t> (</a:t>
            </a:r>
            <a:r>
              <a:rPr b="1" lang="en-US" sz="1400" spc="-1" strike="noStrike">
                <a:solidFill>
                  <a:srgbClr val="007020"/>
                </a:solidFill>
                <a:latin typeface="Liberation Mono;Courier New"/>
              </a:rPr>
              <a:t>sum</a:t>
            </a:r>
            <a:r>
              <a:rPr b="1" lang="en-US" sz="1400" spc="-1" strike="noStrike">
                <a:latin typeface="Liberation Mono;Courier New"/>
              </a:rPr>
              <a:t>([(point[i] </a:t>
            </a:r>
            <a:r>
              <a:rPr b="1" lang="en-US" sz="1400" spc="-1" strike="noStrike">
                <a:solidFill>
                  <a:srgbClr val="333333"/>
                </a:solidFill>
                <a:latin typeface="Liberation Mono;Courier New"/>
              </a:rPr>
              <a:t>-</a:t>
            </a:r>
            <a:r>
              <a:rPr b="1" lang="en-US" sz="1400" spc="-1" strike="noStrike">
                <a:latin typeface="Liberation Mono;Courier New"/>
              </a:rPr>
              <a:t> line_point[i]) </a:t>
            </a:r>
            <a:r>
              <a:rPr b="1" lang="en-US" sz="1400" spc="-1" strike="noStrike">
                <a:solidFill>
                  <a:srgbClr val="333333"/>
                </a:solidFill>
                <a:latin typeface="Liberation Mono;Courier New"/>
              </a:rPr>
              <a:t>*</a:t>
            </a:r>
            <a:r>
              <a:rPr b="1" lang="en-US" sz="1400" spc="-1" strike="noStrike">
                <a:latin typeface="Liberation Mono;Courier New"/>
              </a:rPr>
              <a:t> line_direction[i] </a:t>
            </a:r>
            <a:r>
              <a:rPr b="1" lang="en-US" sz="1400" spc="-1" strike="noStrike">
                <a:solidFill>
                  <a:srgbClr val="008800"/>
                </a:solidFill>
                <a:latin typeface="Liberation Mono;Courier New"/>
              </a:rPr>
              <a:t>for</a:t>
            </a:r>
            <a:r>
              <a:rPr b="1" lang="en-US" sz="1400" spc="-1" strike="noStrike">
                <a:latin typeface="Liberation Mono;Courier New"/>
              </a:rPr>
              <a:t> </a:t>
            </a:r>
            <a:r>
              <a:rPr b="1" lang="en-US" sz="1400" spc="-1" strike="noStrike">
                <a:latin typeface="Liberation Mono;Courier New"/>
              </a:rPr>
              <a:t>i </a:t>
            </a:r>
            <a:r>
              <a:rPr b="1" lang="en-US" sz="1400" spc="-1" strike="noStrike">
                <a:solidFill>
                  <a:srgbClr val="000000"/>
                </a:solidFill>
                <a:latin typeface="Liberation Mono;Courier New"/>
              </a:rPr>
              <a:t>in</a:t>
            </a:r>
            <a:r>
              <a:rPr b="1" lang="en-US" sz="1400" spc="-1" strike="noStrike">
                <a:latin typeface="Liberation Mono;Courier New"/>
              </a:rPr>
              <a:t> </a:t>
            </a:r>
            <a:r>
              <a:rPr b="1" lang="en-US" sz="1400" spc="-1" strike="noStrike">
                <a:solidFill>
                  <a:srgbClr val="007020"/>
                </a:solidFill>
                <a:latin typeface="Liberation Mono;Courier New"/>
              </a:rPr>
              <a:t>range</a:t>
            </a:r>
            <a:r>
              <a:rPr b="1" lang="en-US" sz="1400" spc="-1" strike="noStrike">
                <a:latin typeface="Liberation Mono;Courier New"/>
              </a:rPr>
              <a:t>(</a:t>
            </a:r>
            <a:r>
              <a:rPr b="1" lang="en-US" sz="1400" spc="-1" strike="noStrike">
                <a:solidFill>
                  <a:srgbClr val="0000dd"/>
                </a:solidFill>
                <a:latin typeface="Liberation Mono;Courier New"/>
              </a:rPr>
              <a:t>3</a:t>
            </a:r>
            <a:r>
              <a:rPr b="1" lang="en-US" sz="1400" spc="-1" strike="noStrike">
                <a:latin typeface="Liberation Mono;Courier New"/>
              </a:rPr>
              <a:t>)])</a:t>
            </a:r>
            <a:r>
              <a:rPr b="1" lang="en-US" sz="1400" spc="-1" strike="noStrike">
                <a:solidFill>
                  <a:srgbClr val="333333"/>
                </a:solidFill>
                <a:latin typeface="Liberation Mono;Courier New"/>
              </a:rPr>
              <a:t>**</a:t>
            </a:r>
            <a:r>
              <a:rPr b="1" lang="en-US" sz="1400" spc="-1" strike="noStrike">
                <a:solidFill>
                  <a:srgbClr val="0000dd"/>
                </a:solidFill>
                <a:latin typeface="Liberation Mono;Courier New"/>
              </a:rPr>
              <a:t>2</a:t>
            </a:r>
            <a:r>
              <a:rPr b="1" lang="en-US" sz="1400" spc="-1" strike="noStrike">
                <a:latin typeface="Liberation Mono;Courier New"/>
              </a:rPr>
              <a:t> </a:t>
            </a:r>
            <a:r>
              <a:rPr b="1" lang="en-US" sz="1400" spc="-1" strike="noStrike">
                <a:solidFill>
                  <a:srgbClr val="333333"/>
                </a:solidFill>
                <a:latin typeface="Liberation Mono;Courier New"/>
              </a:rPr>
              <a:t>/</a:t>
            </a:r>
            <a:r>
              <a:rPr b="1" lang="en-US" sz="1400" spc="-1" strike="noStrike">
                <a:latin typeface="Liberation Mono;Courier New"/>
              </a:rPr>
              <a:t> </a:t>
            </a:r>
            <a:r>
              <a:rPr b="1" lang="en-US" sz="1400" spc="-1" strike="noStrike">
                <a:solidFill>
                  <a:srgbClr val="007020"/>
                </a:solidFill>
                <a:latin typeface="Liberation Mono;Courier New"/>
              </a:rPr>
              <a:t>sum</a:t>
            </a:r>
            <a:r>
              <a:rPr b="1" lang="en-US" sz="1400" spc="-1" strike="noStrike">
                <a:latin typeface="Liberation Mono;Courier New"/>
              </a:rPr>
              <a:t>([i</a:t>
            </a:r>
            <a:r>
              <a:rPr b="1" lang="en-US" sz="1400" spc="-1" strike="noStrike">
                <a:solidFill>
                  <a:srgbClr val="333333"/>
                </a:solidFill>
                <a:latin typeface="Liberation Mono;Courier New"/>
              </a:rPr>
              <a:t>**</a:t>
            </a:r>
            <a:r>
              <a:rPr b="1" lang="en-US" sz="1400" spc="-1" strike="noStrike">
                <a:solidFill>
                  <a:srgbClr val="0000dd"/>
                </a:solidFill>
                <a:latin typeface="Liberation Mono;Courier New"/>
              </a:rPr>
              <a:t>2</a:t>
            </a:r>
            <a:r>
              <a:rPr b="1" lang="en-US" sz="1400" spc="-1" strike="noStrike">
                <a:latin typeface="Liberation Mono;Courier New"/>
              </a:rPr>
              <a:t> </a:t>
            </a:r>
            <a:r>
              <a:rPr b="1" lang="en-US" sz="1400" spc="-1" strike="noStrike">
                <a:solidFill>
                  <a:srgbClr val="008800"/>
                </a:solidFill>
                <a:latin typeface="Liberation Mono;Courier New"/>
              </a:rPr>
              <a:t>for</a:t>
            </a:r>
            <a:r>
              <a:rPr b="1" lang="en-US" sz="1400" spc="-1" strike="noStrike">
                <a:latin typeface="Liberation Mono;Courier New"/>
              </a:rPr>
              <a:t> i </a:t>
            </a:r>
            <a:r>
              <a:rPr b="1" lang="en-US" sz="1400" spc="-1" strike="noStrike">
                <a:solidFill>
                  <a:srgbClr val="000000"/>
                </a:solidFill>
                <a:latin typeface="Liberation Mono;Courier New"/>
              </a:rPr>
              <a:t>in</a:t>
            </a:r>
            <a:r>
              <a:rPr b="1" lang="en-US" sz="1400" spc="-1" strike="noStrike">
                <a:latin typeface="Liberation Mono;Courier New"/>
              </a:rPr>
              <a:t> line_direction])))</a:t>
            </a:r>
            <a:endParaRPr b="0" lang="en-US" sz="1400" spc="-1" strike="noStrike">
              <a:latin typeface="Liberation Mono;Courier New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43" dur="5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46" dur="5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1" dur="5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4" dur="500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7" dur="5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0" dur="500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5" dur="500"/>
                                        <p:tgtEl>
                                          <p:spTgt spid="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8" dur="500"/>
                                        <p:tgtEl>
                                          <p:spTgt spid="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1" dur="500"/>
                                        <p:tgtEl>
                                          <p:spTgt spid="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4" dur="500"/>
                                        <p:tgtEl>
                                          <p:spTgt spid="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Distance_Calculator.py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228600" y="2057400"/>
            <a:ext cx="5257800" cy="3297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25000"/>
              </a:lnSpc>
              <a:spcBef>
                <a:spcPts val="1417"/>
              </a:spcBef>
              <a:buNone/>
            </a:pPr>
            <a:r>
              <a:rPr b="1" lang="en-US" sz="1400" spc="-1" strike="noStrike">
                <a:solidFill>
                  <a:srgbClr val="008800"/>
                </a:solidFill>
                <a:latin typeface="Arial"/>
              </a:rPr>
              <a:t>if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distance </a:t>
            </a:r>
            <a:r>
              <a:rPr b="0" lang="en-US" sz="1400" spc="-1" strike="noStrike">
                <a:solidFill>
                  <a:srgbClr val="333333"/>
                </a:solidFill>
                <a:latin typeface="Arial"/>
              </a:rPr>
              <a:t>&lt;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400" spc="-1" strike="noStrike">
                <a:solidFill>
                  <a:srgbClr val="6600ee"/>
                </a:solidFill>
                <a:latin typeface="Arial"/>
              </a:rPr>
              <a:t>0.2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000" spc="-1" strike="noStrike">
                <a:latin typeface="Liberation Mono;Courier New"/>
              </a:rPr>
              <a:t>                    </a:t>
            </a:r>
            <a:r>
              <a:rPr b="0" lang="en-US" sz="1000" spc="-1" strike="noStrike">
                <a:solidFill>
                  <a:srgbClr val="007020"/>
                </a:solidFill>
                <a:latin typeface="Liberation Mono;Courier New"/>
              </a:rPr>
              <a:t>self</a:t>
            </a:r>
            <a:r>
              <a:rPr b="0" lang="en-US" sz="10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000" spc="-1" strike="noStrike">
                <a:latin typeface="Liberation Mono;Courier New"/>
              </a:rPr>
              <a:t>rebar_detections</a:t>
            </a:r>
            <a:r>
              <a:rPr b="0" lang="en-US" sz="10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000" spc="-1" strike="noStrike">
                <a:latin typeface="Liberation Mono;Courier New"/>
              </a:rPr>
              <a:t>append([t, x, y, z, distance])</a:t>
            </a:r>
            <a:endParaRPr b="0" lang="en-US" sz="10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000" spc="-1" strike="noStrike">
                <a:latin typeface="Liberation Mono;Courier New"/>
              </a:rPr>
              <a:t>                    </a:t>
            </a:r>
            <a:r>
              <a:rPr b="0" lang="en-US" sz="1000" spc="-1" strike="noStrike">
                <a:solidFill>
                  <a:srgbClr val="007020"/>
                </a:solidFill>
                <a:latin typeface="Liberation Mono;Courier New"/>
              </a:rPr>
              <a:t>print</a:t>
            </a:r>
            <a:r>
              <a:rPr b="0" lang="en-US" sz="1000" spc="-1" strike="noStrike">
                <a:latin typeface="Liberation Mono;Courier New"/>
              </a:rPr>
              <a:t>("Time: {}, Translation: x = {}, y = {}, z = {}, Distance to line = {}"</a:t>
            </a:r>
            <a:r>
              <a:rPr b="0" lang="en-US" sz="1000" spc="-1" strike="noStrike">
                <a:solidFill>
                  <a:srgbClr val="333333"/>
                </a:solidFill>
                <a:latin typeface="Liberation Mono;Courier New"/>
              </a:rPr>
              <a:t>.</a:t>
            </a:r>
            <a:r>
              <a:rPr b="0" lang="en-US" sz="1000" spc="-1" strike="noStrike">
                <a:latin typeface="Liberation Mono;Courier New"/>
              </a:rPr>
              <a:t>format(t, x, y, z, distance))</a:t>
            </a:r>
            <a:endParaRPr b="0" lang="en-US" sz="10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000" spc="-1" strike="noStrike">
                <a:latin typeface="Liberation Mono;Courier New"/>
              </a:rPr>
              <a:t>                    </a:t>
            </a:r>
            <a:r>
              <a:rPr b="0" lang="en-US" sz="1000" spc="-1" strike="noStrike">
                <a:solidFill>
                  <a:srgbClr val="007020"/>
                </a:solidFill>
                <a:latin typeface="Liberation Mono;Courier New"/>
              </a:rPr>
              <a:t>print</a:t>
            </a:r>
            <a:r>
              <a:rPr b="0" lang="en-US" sz="1000" spc="-1" strike="noStrike">
                <a:latin typeface="Liberation Mono;Courier New"/>
              </a:rPr>
              <a:t>("Rebar is detected")</a:t>
            </a:r>
            <a:endParaRPr b="0" lang="en-US" sz="1000" spc="-1" strike="noStrike">
              <a:latin typeface="Liberation Mono;Courier New"/>
            </a:endParaRPr>
          </a:p>
          <a:p>
            <a:pPr>
              <a:lnSpc>
                <a:spcPct val="125000"/>
              </a:lnSpc>
              <a:buNone/>
            </a:pPr>
            <a:r>
              <a:rPr b="0" lang="en-US" sz="1000" spc="-1" strike="noStrike">
                <a:latin typeface="Liberation Mono;Courier New"/>
              </a:rPr>
              <a:t>            </a:t>
            </a:r>
            <a:endParaRPr b="0" lang="en-US" sz="1000" spc="-1" strike="noStrike">
              <a:latin typeface="Liberation Mono;Courier New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title"/>
          </p:nvPr>
        </p:nvSpPr>
        <p:spPr>
          <a:xfrm>
            <a:off x="411120" y="85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Boundary zone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5715000" y="1371600"/>
            <a:ext cx="6162120" cy="45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Rebar Detection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432800" y="795600"/>
            <a:ext cx="9453240" cy="535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10760" y="13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Reb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ar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Det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ecti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title"/>
          </p:nvPr>
        </p:nvSpPr>
        <p:spPr>
          <a:xfrm>
            <a:off x="411120" y="856800"/>
            <a:ext cx="11346120" cy="519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Exp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ort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CSV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 rot="21592800">
            <a:off x="2716560" y="1483200"/>
            <a:ext cx="8320320" cy="4680000"/>
          </a:xfrm>
          <a:prstGeom prst="rect">
            <a:avLst/>
          </a:prstGeom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rcRect l="43787" t="23850" r="50240" b="65270"/>
          <a:stretch/>
        </p:blipFill>
        <p:spPr>
          <a:xfrm>
            <a:off x="685800" y="2937600"/>
            <a:ext cx="1371600" cy="140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2020-01-09T22:02:55Z</dcterms:created>
  <dc:creator>Joo Lee</dc:creator>
  <dc:description/>
  <dc:language>en-US</dc:language>
  <cp:lastModifiedBy/>
  <dcterms:modified xsi:type="dcterms:W3CDTF">2023-02-16T10:22:58Z</dcterms:modified>
  <cp:revision>65</cp:revision>
  <dc:subject/>
  <dc:title>REUSE OF EXISTING PRECAST PANELS IN NEW DESIGN CONTEXT  PRESENTED BY : Qirjako Panoti Radwa Abdelhafez Seongho Ha   Supervised by :  Prof.Thomas Adams  Prof. Sigrid Brell Cockan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15</vt:r8>
  </property>
</Properties>
</file>